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9"/>
  </p:notesMasterIdLst>
  <p:sldIdLst>
    <p:sldId id="256" r:id="rId3"/>
    <p:sldId id="270" r:id="rId4"/>
    <p:sldId id="266" r:id="rId5"/>
    <p:sldId id="271" r:id="rId6"/>
    <p:sldId id="27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1345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D20000"/>
    <a:srgbClr val="0447A0"/>
    <a:srgbClr val="000000"/>
    <a:srgbClr val="1A4588"/>
    <a:srgbClr val="0D3177"/>
    <a:srgbClr val="ADC6E5"/>
    <a:srgbClr val="0D194B"/>
    <a:srgbClr val="4A7FB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 showGuides="1">
      <p:cViewPr>
        <p:scale>
          <a:sx n="68" d="100"/>
          <a:sy n="68" d="100"/>
        </p:scale>
        <p:origin x="1142" y="202"/>
      </p:cViewPr>
      <p:guideLst>
        <p:guide orient="horz" pos="2614"/>
        <p:guide pos="325"/>
        <p:guide pos="1345"/>
        <p:guide pos="7446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52F6F-B07E-4114-AA02-8AE1BC68DF77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F12D5-EC48-4384-971D-A7F28C54CE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12D5-EC48-4384-971D-A7F28C54CE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3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12D5-EC48-4384-971D-A7F28C54CE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9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12D5-EC48-4384-971D-A7F28C54CE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3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F12D5-EC48-4384-971D-A7F28C54CE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70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81674" y="2559979"/>
            <a:ext cx="3241615" cy="1223694"/>
          </a:xfrm>
        </p:spPr>
        <p:txBody>
          <a:bodyPr anchor="b">
            <a:normAutofit/>
          </a:bodyPr>
          <a:lstStyle>
            <a:lvl1pPr algn="ctr"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29" t="6317" r="18946" b="25915"/>
          <a:stretch/>
        </p:blipFill>
        <p:spPr>
          <a:xfrm>
            <a:off x="3638550" y="2609851"/>
            <a:ext cx="2143125" cy="1123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6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12096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17" b="30254"/>
          <a:stretch/>
        </p:blipFill>
        <p:spPr>
          <a:xfrm>
            <a:off x="0" y="1158911"/>
            <a:ext cx="12192000" cy="56895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81674" y="2559979"/>
            <a:ext cx="3241615" cy="1223694"/>
          </a:xfrm>
        </p:spPr>
        <p:txBody>
          <a:bodyPr anchor="b">
            <a:normAutofit/>
          </a:bodyPr>
          <a:lstStyle>
            <a:lvl1pPr algn="ctr"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29" t="6317" r="18946" b="25915"/>
          <a:stretch/>
        </p:blipFill>
        <p:spPr>
          <a:xfrm>
            <a:off x="3638550" y="2609851"/>
            <a:ext cx="2143125" cy="1123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 userDrawn="1"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8" b="93870" l="4035" r="93239">
                        <a14:foregroundMark x1="50055" y1="16092" x2="50055" y2="16092"/>
                        <a14:foregroundMark x1="63250" y1="31034" x2="63250" y2="31034"/>
                        <a14:foregroundMark x1="51145" y1="37165" x2="51145" y2="37165"/>
                        <a14:foregroundMark x1="46674" y1="36398" x2="82879" y2="32567"/>
                        <a14:foregroundMark x1="46674" y1="41571" x2="43621" y2="57280"/>
                        <a14:foregroundMark x1="27481" y1="47893" x2="35878" y2="45019"/>
                        <a14:foregroundMark x1="24646" y1="46552" x2="31407" y2="43487"/>
                        <a14:foregroundMark x1="40022" y1="17433" x2="62050" y2="10728"/>
                        <a14:foregroundMark x1="41112" y1="75287" x2="48637" y2="82375"/>
                        <a14:foregroundMark x1="59106" y1="80077" x2="74482" y2="73755"/>
                        <a14:backgroundMark x1="43839" y1="82950" x2="48201" y2="86398"/>
                        <a14:backgroundMark x1="50382" y1="86782" x2="72955" y2="76628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030" t="4863" r="25049" b="26948"/>
          <a:stretch/>
        </p:blipFill>
        <p:spPr>
          <a:xfrm>
            <a:off x="-220890" y="0"/>
            <a:ext cx="12398376" cy="6879771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19" name="이등변 삼각형 18"/>
          <p:cNvSpPr/>
          <p:nvPr userDrawn="1"/>
        </p:nvSpPr>
        <p:spPr>
          <a:xfrm rot="5400000">
            <a:off x="2393155" y="388145"/>
            <a:ext cx="6986590" cy="621030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447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>
            <a:off x="0" y="0"/>
            <a:ext cx="6096000" cy="685800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8496300" y="2700336"/>
            <a:ext cx="3695700" cy="415766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447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152650"/>
            <a:ext cx="8258175" cy="2552700"/>
          </a:xfrm>
          <a:prstGeom prst="rect">
            <a:avLst/>
          </a:prstGeom>
          <a:solidFill>
            <a:srgbClr val="000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 rot="5400000">
            <a:off x="5736113" y="2154713"/>
            <a:ext cx="2524125" cy="2520000"/>
          </a:xfrm>
          <a:prstGeom prst="triangle">
            <a:avLst>
              <a:gd name="adj" fmla="val 0"/>
            </a:avLst>
          </a:prstGeom>
          <a:gradFill flip="none" rotWithShape="1">
            <a:gsLst>
              <a:gs pos="100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378A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0800000">
            <a:off x="5734050" y="2154714"/>
            <a:ext cx="2524125" cy="2520000"/>
          </a:xfrm>
          <a:prstGeom prst="triangle">
            <a:avLst>
              <a:gd name="adj" fmla="val 0"/>
            </a:avLst>
          </a:prstGeom>
          <a:gradFill flip="none" rotWithShape="1">
            <a:gsLst>
              <a:gs pos="3300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378A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6" name="이등변 삼각형 15"/>
          <p:cNvSpPr/>
          <p:nvPr userDrawn="1"/>
        </p:nvSpPr>
        <p:spPr>
          <a:xfrm>
            <a:off x="0" y="2154713"/>
            <a:ext cx="2524125" cy="2520000"/>
          </a:xfrm>
          <a:prstGeom prst="triangle">
            <a:avLst>
              <a:gd name="adj" fmla="val 0"/>
            </a:avLst>
          </a:prstGeom>
          <a:solidFill>
            <a:srgbClr val="4A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 rot="10800000">
            <a:off x="0" y="2154713"/>
            <a:ext cx="2524125" cy="2520000"/>
          </a:xfrm>
          <a:prstGeom prst="triangle">
            <a:avLst>
              <a:gd name="adj" fmla="val 0"/>
            </a:avLst>
          </a:prstGeom>
          <a:solidFill>
            <a:srgbClr val="000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4124" y="2380345"/>
            <a:ext cx="3571875" cy="2080760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4228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19" y="365125"/>
            <a:ext cx="10515600" cy="1139825"/>
          </a:xfrm>
        </p:spPr>
        <p:txBody>
          <a:bodyPr>
            <a:normAutofit/>
          </a:bodyPr>
          <a:lstStyle>
            <a:lvl1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047750" y="1714500"/>
            <a:ext cx="8686800" cy="752475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32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1"/>
          </p:nvPr>
        </p:nvSpPr>
        <p:spPr>
          <a:xfrm>
            <a:off x="1047750" y="3429000"/>
            <a:ext cx="8686800" cy="419100"/>
          </a:xfrm>
        </p:spPr>
        <p:txBody>
          <a:bodyPr>
            <a:noAutofit/>
          </a:bodyPr>
          <a:lstStyle>
            <a:lvl1pPr>
              <a:defRPr lang="ko-KR" altLang="en-US" sz="200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2800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>
              <a:defRPr lang="ko-KR" altLang="en-US" sz="2800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>
              <a:defRPr lang="ko-KR" altLang="en-US" sz="2800" kern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>
              <a:defRPr lang="ko-KR" altLang="en-US" sz="2800" kern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3006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81075" y="1714500"/>
            <a:ext cx="8858250" cy="657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19" y="365125"/>
            <a:ext cx="10515600" cy="1139825"/>
          </a:xfrm>
        </p:spPr>
        <p:txBody>
          <a:bodyPr>
            <a:normAutofit/>
          </a:bodyPr>
          <a:lstStyle>
            <a:lvl1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047750" y="1714500"/>
            <a:ext cx="8686800" cy="752475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0D194B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3600">
                <a:solidFill>
                  <a:srgbClr val="0D194B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3200">
                <a:solidFill>
                  <a:srgbClr val="0D194B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9658350" y="1714500"/>
            <a:ext cx="180975" cy="657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2762250" y="2546033"/>
            <a:ext cx="6667500" cy="627698"/>
            <a:chOff x="1409700" y="2546033"/>
            <a:chExt cx="8267700" cy="627698"/>
          </a:xfrm>
        </p:grpSpPr>
        <p:grpSp>
          <p:nvGrpSpPr>
            <p:cNvPr id="10" name="그룹 9"/>
            <p:cNvGrpSpPr/>
            <p:nvPr userDrawn="1"/>
          </p:nvGrpSpPr>
          <p:grpSpPr>
            <a:xfrm>
              <a:off x="1409700" y="2546033"/>
              <a:ext cx="8267700" cy="613410"/>
              <a:chOff x="1114425" y="2524125"/>
              <a:chExt cx="8858250" cy="657225"/>
            </a:xfrm>
          </p:grpSpPr>
          <p:sp>
            <p:nvSpPr>
              <p:cNvPr id="13" name="직사각형 12"/>
              <p:cNvSpPr/>
              <p:nvPr userDrawn="1"/>
            </p:nvSpPr>
            <p:spPr>
              <a:xfrm>
                <a:off x="1114425" y="2524125"/>
                <a:ext cx="8858250" cy="657225"/>
              </a:xfrm>
              <a:prstGeom prst="rect">
                <a:avLst/>
              </a:prstGeom>
              <a:gradFill flip="none" rotWithShape="1">
                <a:gsLst>
                  <a:gs pos="0">
                    <a:srgbClr val="0D3279"/>
                  </a:gs>
                  <a:gs pos="100000">
                    <a:srgbClr val="0447A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 userDrawn="1"/>
            </p:nvSpPr>
            <p:spPr>
              <a:xfrm>
                <a:off x="9791700" y="2524125"/>
                <a:ext cx="180975" cy="657225"/>
              </a:xfrm>
              <a:prstGeom prst="rect">
                <a:avLst/>
              </a:prstGeom>
              <a:solidFill>
                <a:srgbClr val="0C1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이등변 삼각형 15"/>
            <p:cNvSpPr/>
            <p:nvPr userDrawn="1"/>
          </p:nvSpPr>
          <p:spPr>
            <a:xfrm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8" name="이등변 삼각형 17"/>
            <p:cNvSpPr/>
            <p:nvPr userDrawn="1"/>
          </p:nvSpPr>
          <p:spPr>
            <a:xfrm rot="10800000"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solidFill>
              <a:srgbClr val="0447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762250" y="3346293"/>
            <a:ext cx="6667500" cy="627698"/>
            <a:chOff x="1409700" y="2546033"/>
            <a:chExt cx="8267700" cy="627698"/>
          </a:xfrm>
        </p:grpSpPr>
        <p:grpSp>
          <p:nvGrpSpPr>
            <p:cNvPr id="20" name="그룹 19"/>
            <p:cNvGrpSpPr/>
            <p:nvPr userDrawn="1"/>
          </p:nvGrpSpPr>
          <p:grpSpPr>
            <a:xfrm>
              <a:off x="1409700" y="2546033"/>
              <a:ext cx="8267700" cy="613410"/>
              <a:chOff x="1114425" y="2524125"/>
              <a:chExt cx="8858250" cy="657225"/>
            </a:xfrm>
          </p:grpSpPr>
          <p:sp>
            <p:nvSpPr>
              <p:cNvPr id="23" name="직사각형 22"/>
              <p:cNvSpPr/>
              <p:nvPr userDrawn="1"/>
            </p:nvSpPr>
            <p:spPr>
              <a:xfrm>
                <a:off x="1114425" y="2524125"/>
                <a:ext cx="8858250" cy="657225"/>
              </a:xfrm>
              <a:prstGeom prst="rect">
                <a:avLst/>
              </a:prstGeom>
              <a:gradFill flip="none" rotWithShape="1">
                <a:gsLst>
                  <a:gs pos="0">
                    <a:srgbClr val="0D3279"/>
                  </a:gs>
                  <a:gs pos="100000">
                    <a:srgbClr val="0447A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 userDrawn="1"/>
            </p:nvSpPr>
            <p:spPr>
              <a:xfrm>
                <a:off x="9791700" y="2524125"/>
                <a:ext cx="180975" cy="657225"/>
              </a:xfrm>
              <a:prstGeom prst="rect">
                <a:avLst/>
              </a:prstGeom>
              <a:solidFill>
                <a:srgbClr val="0C1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이등변 삼각형 20"/>
            <p:cNvSpPr/>
            <p:nvPr userDrawn="1"/>
          </p:nvSpPr>
          <p:spPr>
            <a:xfrm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2" name="이등변 삼각형 21"/>
            <p:cNvSpPr/>
            <p:nvPr userDrawn="1"/>
          </p:nvSpPr>
          <p:spPr>
            <a:xfrm rot="10800000"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solidFill>
              <a:srgbClr val="0447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2762250" y="4146552"/>
            <a:ext cx="6667500" cy="627698"/>
            <a:chOff x="1409700" y="2546033"/>
            <a:chExt cx="8267700" cy="627698"/>
          </a:xfrm>
        </p:grpSpPr>
        <p:grpSp>
          <p:nvGrpSpPr>
            <p:cNvPr id="26" name="그룹 25"/>
            <p:cNvGrpSpPr/>
            <p:nvPr userDrawn="1"/>
          </p:nvGrpSpPr>
          <p:grpSpPr>
            <a:xfrm>
              <a:off x="1409700" y="2546033"/>
              <a:ext cx="8267700" cy="613410"/>
              <a:chOff x="1114425" y="2524125"/>
              <a:chExt cx="8858250" cy="657225"/>
            </a:xfrm>
          </p:grpSpPr>
          <p:sp>
            <p:nvSpPr>
              <p:cNvPr id="29" name="직사각형 28"/>
              <p:cNvSpPr/>
              <p:nvPr userDrawn="1"/>
            </p:nvSpPr>
            <p:spPr>
              <a:xfrm>
                <a:off x="1114425" y="2524125"/>
                <a:ext cx="8858250" cy="657225"/>
              </a:xfrm>
              <a:prstGeom prst="rect">
                <a:avLst/>
              </a:prstGeom>
              <a:gradFill flip="none" rotWithShape="1">
                <a:gsLst>
                  <a:gs pos="0">
                    <a:srgbClr val="0D3279"/>
                  </a:gs>
                  <a:gs pos="100000">
                    <a:srgbClr val="0447A0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 userDrawn="1"/>
            </p:nvSpPr>
            <p:spPr>
              <a:xfrm>
                <a:off x="9791700" y="2524125"/>
                <a:ext cx="180975" cy="657225"/>
              </a:xfrm>
              <a:prstGeom prst="rect">
                <a:avLst/>
              </a:prstGeom>
              <a:solidFill>
                <a:srgbClr val="0C1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이등변 삼각형 26"/>
            <p:cNvSpPr/>
            <p:nvPr userDrawn="1"/>
          </p:nvSpPr>
          <p:spPr>
            <a:xfrm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8" name="이등변 삼각형 27"/>
            <p:cNvSpPr/>
            <p:nvPr userDrawn="1"/>
          </p:nvSpPr>
          <p:spPr>
            <a:xfrm rot="10800000">
              <a:off x="1409700" y="2943225"/>
              <a:ext cx="222647" cy="230506"/>
            </a:xfrm>
            <a:prstGeom prst="triangle">
              <a:avLst>
                <a:gd name="adj" fmla="val 0"/>
              </a:avLst>
            </a:prstGeom>
            <a:solidFill>
              <a:srgbClr val="0447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32" name="텍스트 개체 틀 31"/>
          <p:cNvSpPr>
            <a:spLocks noGrp="1"/>
          </p:cNvSpPr>
          <p:nvPr>
            <p:ph type="body" sz="quarter" idx="11" hasCustomPrompt="1"/>
          </p:nvPr>
        </p:nvSpPr>
        <p:spPr>
          <a:xfrm>
            <a:off x="3038475" y="2546350"/>
            <a:ext cx="5943600" cy="612775"/>
          </a:xfrm>
        </p:spPr>
        <p:txBody>
          <a:bodyPr anchor="ctr">
            <a:noAutofit/>
          </a:bodyPr>
          <a:lstStyle>
            <a:lvl1pPr>
              <a:defRPr lang="ko-KR" altLang="en-US" sz="32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lvl="0"/>
            <a:r>
              <a:rPr lang="ko-KR" altLang="en-US"/>
              <a:t>한식</a:t>
            </a:r>
            <a:endParaRPr lang="ko-KR" altLang="en-US" dirty="0"/>
          </a:p>
        </p:txBody>
      </p:sp>
      <p:sp>
        <p:nvSpPr>
          <p:cNvPr id="33" name="텍스트 개체 틀 31"/>
          <p:cNvSpPr>
            <a:spLocks noGrp="1"/>
          </p:cNvSpPr>
          <p:nvPr>
            <p:ph type="body" sz="quarter" idx="12" hasCustomPrompt="1"/>
          </p:nvPr>
        </p:nvSpPr>
        <p:spPr>
          <a:xfrm>
            <a:off x="3038475" y="3346610"/>
            <a:ext cx="5943600" cy="612775"/>
          </a:xfrm>
        </p:spPr>
        <p:txBody>
          <a:bodyPr anchor="ctr">
            <a:noAutofit/>
          </a:bodyPr>
          <a:lstStyle>
            <a:lvl1pPr>
              <a:defRPr lang="ko-KR" altLang="en-US" sz="32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양식</a:t>
            </a:r>
          </a:p>
        </p:txBody>
      </p:sp>
      <p:sp>
        <p:nvSpPr>
          <p:cNvPr id="34" name="텍스트 개체 틀 31"/>
          <p:cNvSpPr>
            <a:spLocks noGrp="1"/>
          </p:cNvSpPr>
          <p:nvPr>
            <p:ph type="body" sz="quarter" idx="13" hasCustomPrompt="1"/>
          </p:nvPr>
        </p:nvSpPr>
        <p:spPr>
          <a:xfrm>
            <a:off x="3038475" y="4124486"/>
            <a:ext cx="5943600" cy="612775"/>
          </a:xfrm>
        </p:spPr>
        <p:txBody>
          <a:bodyPr anchor="ctr">
            <a:noAutofit/>
          </a:bodyPr>
          <a:lstStyle>
            <a:lvl1pPr>
              <a:defRPr lang="ko-KR" altLang="en-US" sz="32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  <a:lvl2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2pPr>
            <a:lvl3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3pPr>
            <a:lvl4pPr>
              <a:defRPr lang="ko-KR" altLang="en-US" sz="3600" b="1" kern="12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4pPr>
            <a:lvl5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5pPr>
          </a:lstStyle>
          <a:p>
            <a:pPr lvl="0"/>
            <a:r>
              <a:rPr lang="ko-KR" altLang="en-US" dirty="0"/>
              <a:t>중식</a:t>
            </a:r>
          </a:p>
        </p:txBody>
      </p:sp>
      <p:pic>
        <p:nvPicPr>
          <p:cNvPr id="39" name="그림 3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481" y="5999383"/>
            <a:ext cx="12280106" cy="8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8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95219" y="1714500"/>
            <a:ext cx="11430360" cy="48863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219" y="365125"/>
            <a:ext cx="10515600" cy="1139825"/>
          </a:xfrm>
        </p:spPr>
        <p:txBody>
          <a:bodyPr>
            <a:normAutofit/>
          </a:bodyPr>
          <a:lstStyle>
            <a:lvl1pPr>
              <a:defRPr lang="ko-KR" altLang="en-US" sz="36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485775" y="1804986"/>
            <a:ext cx="3867150" cy="409575"/>
          </a:xfrm>
        </p:spPr>
        <p:txBody>
          <a:bodyPr>
            <a:noAutofit/>
          </a:bodyPr>
          <a:lstStyle>
            <a:lvl1pPr>
              <a:defRPr sz="2000" b="0">
                <a:solidFill>
                  <a:srgbClr val="0D194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3600">
                <a:solidFill>
                  <a:srgbClr val="0D194B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3200">
                <a:solidFill>
                  <a:srgbClr val="0D194B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8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017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12192000" cy="12096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17" b="30254"/>
          <a:stretch/>
        </p:blipFill>
        <p:spPr>
          <a:xfrm>
            <a:off x="0" y="1158911"/>
            <a:ext cx="12192000" cy="56895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38449" y="2559979"/>
            <a:ext cx="6515102" cy="1223694"/>
          </a:xfrm>
        </p:spPr>
        <p:txBody>
          <a:bodyPr anchor="b">
            <a:noAutofit/>
          </a:bodyPr>
          <a:lstStyle>
            <a:lvl1pPr algn="ctr"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/>
              <a:t>마스터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819" y="377860"/>
            <a:ext cx="914760" cy="8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9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D194B"/>
              </a:gs>
              <a:gs pos="100000">
                <a:srgbClr val="0D327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8" name="이등변 삼각형 7"/>
          <p:cNvSpPr/>
          <p:nvPr userDrawn="1"/>
        </p:nvSpPr>
        <p:spPr>
          <a:xfrm rot="5400000">
            <a:off x="2393155" y="388145"/>
            <a:ext cx="6986590" cy="621030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447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>
            <a:off x="0" y="0"/>
            <a:ext cx="6096000" cy="6858000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8496300" y="2700336"/>
            <a:ext cx="3695700" cy="4157663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shade val="67500"/>
                  <a:satMod val="115000"/>
                  <a:alpha val="0"/>
                </a:schemeClr>
              </a:gs>
              <a:gs pos="100000">
                <a:srgbClr val="0447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7623-069A-4797-88D2-7389174D51C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FFADF-5360-42D2-9FDC-B16F1B482B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0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  <p:sldLayoutId id="2147483654" r:id="rId5"/>
    <p:sldLayoutId id="2147483656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D194B"/>
              </a:gs>
              <a:gs pos="100000">
                <a:srgbClr val="0D327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0E607-EB88-4064-B3D7-B4F1605FD5DA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C87C-352F-46ED-A0CE-34B3B2A05953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8074308" y="1289387"/>
            <a:ext cx="2353528" cy="2139613"/>
            <a:chOff x="8502933" y="152401"/>
            <a:chExt cx="2353528" cy="213961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429" t="6317" r="18946" b="25915"/>
            <a:stretch/>
          </p:blipFill>
          <p:spPr>
            <a:xfrm>
              <a:off x="8608135" y="152401"/>
              <a:ext cx="2143125" cy="11239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02933" y="1276351"/>
              <a:ext cx="23535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rPr>
                <a:t>뉴스룸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76675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5BFF05C0-5999-6F99-18B9-EA88696A6D57}"/>
              </a:ext>
            </a:extLst>
          </p:cNvPr>
          <p:cNvSpPr/>
          <p:nvPr/>
        </p:nvSpPr>
        <p:spPr>
          <a:xfrm rot="10800000">
            <a:off x="-183302" y="-189186"/>
            <a:ext cx="9397941" cy="5255172"/>
          </a:xfrm>
          <a:prstGeom prst="triangle">
            <a:avLst/>
          </a:prstGeom>
          <a:gradFill flip="none" rotWithShape="1">
            <a:gsLst>
              <a:gs pos="0">
                <a:srgbClr val="1A4588">
                  <a:shade val="30000"/>
                  <a:satMod val="115000"/>
                </a:srgbClr>
              </a:gs>
              <a:gs pos="50000">
                <a:srgbClr val="1A4588">
                  <a:shade val="67500"/>
                  <a:satMod val="115000"/>
                </a:srgbClr>
              </a:gs>
              <a:gs pos="100000">
                <a:srgbClr val="1A458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2B60E5-A533-B332-E867-730EE1BFDC42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868AE-D79B-1920-43CC-99D0272C23CF}"/>
              </a:ext>
            </a:extLst>
          </p:cNvPr>
          <p:cNvSpPr txBox="1"/>
          <p:nvPr/>
        </p:nvSpPr>
        <p:spPr>
          <a:xfrm>
            <a:off x="0" y="2770684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HOT</a:t>
            </a:r>
            <a:r>
              <a:rPr kumimoji="1" lang="ko-KR" altLang="en-US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 </a:t>
            </a:r>
            <a:r>
              <a:rPr kumimoji="1" lang="en-US" altLang="ko-KR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ISSUE</a:t>
            </a:r>
            <a:r>
              <a:rPr kumimoji="1" lang="ko-KR" altLang="en-US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 </a:t>
            </a:r>
            <a:r>
              <a:rPr kumimoji="1" lang="en-US" altLang="ko-KR" sz="8000" b="1" dirty="0">
                <a:solidFill>
                  <a:srgbClr val="FF0000"/>
                </a:solidFill>
                <a:latin typeface="Agency FB" panose="020B0503020202020204" pitchFamily="34" charset="0"/>
                <a:ea typeface="ADLaM Display" panose="020F0502020204030204" pitchFamily="2" charset="0"/>
                <a:cs typeface="Aharoni" panose="020F0502020204030204" pitchFamily="2" charset="-79"/>
              </a:rPr>
              <a:t>4</a:t>
            </a:r>
            <a:r>
              <a:rPr kumimoji="1" lang="ko-KR" altLang="en-US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 </a:t>
            </a:r>
            <a:r>
              <a:rPr kumimoji="1" lang="en-US" altLang="ko-KR" sz="8000" b="1" dirty="0">
                <a:solidFill>
                  <a:schemeClr val="bg1"/>
                </a:solidFill>
                <a:ea typeface="S-Core Dream 5 Medium" panose="020B0503030302020204" pitchFamily="34" charset="-127"/>
              </a:rPr>
              <a:t>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1D5EA-0EEB-3E61-1A70-0624AA676FD8}"/>
              </a:ext>
            </a:extLst>
          </p:cNvPr>
          <p:cNvSpPr txBox="1"/>
          <p:nvPr/>
        </p:nvSpPr>
        <p:spPr>
          <a:xfrm>
            <a:off x="1781174" y="4670512"/>
            <a:ext cx="8629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2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</a:t>
            </a:r>
            <a:r>
              <a:rPr kumimoji="1" lang="ko-KR" altLang="en-US" sz="220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뉴스 크롤링 및 이슈 키워드 시각화</a:t>
            </a:r>
            <a:endParaRPr kumimoji="1" lang="ko-Kore-KR" altLang="en-US" sz="2200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DCFDE-8A42-A0F5-548F-7BA77F9F5F87}"/>
              </a:ext>
            </a:extLst>
          </p:cNvPr>
          <p:cNvSpPr txBox="1"/>
          <p:nvPr/>
        </p:nvSpPr>
        <p:spPr>
          <a:xfrm>
            <a:off x="1689734" y="2267337"/>
            <a:ext cx="839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DEVCOURSE TEAM</a:t>
            </a:r>
            <a:r>
              <a:rPr lang="en-US" altLang="ko-KR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6FE3E-8B9D-EB1F-00E6-BC1161E273EB}"/>
              </a:ext>
            </a:extLst>
          </p:cNvPr>
          <p:cNvSpPr txBox="1"/>
          <p:nvPr/>
        </p:nvSpPr>
        <p:spPr>
          <a:xfrm>
            <a:off x="3918584" y="5163234"/>
            <a:ext cx="4354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엔지니어링 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 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팀 </a:t>
            </a:r>
            <a:r>
              <a:rPr kumimoji="1" lang="en-US" altLang="ko-KR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  <a:endParaRPr kumimoji="1" lang="en-US" altLang="ko-KR" sz="1400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ore-KR" altLang="en-US" sz="1400" dirty="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김준영</a:t>
            </a:r>
            <a:r>
              <a:rPr kumimoji="1" lang="ko-KR" altLang="en-US" sz="1400">
                <a:solidFill>
                  <a:schemeClr val="bg2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서상민 신예진 윤수연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13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8F4FA4E-7CA3-5DBC-FA41-F5D62FC11A44}"/>
              </a:ext>
            </a:extLst>
          </p:cNvPr>
          <p:cNvSpPr/>
          <p:nvPr/>
        </p:nvSpPr>
        <p:spPr>
          <a:xfrm rot="10800000">
            <a:off x="-183302" y="-189186"/>
            <a:ext cx="9397941" cy="5255172"/>
          </a:xfrm>
          <a:prstGeom prst="triangle">
            <a:avLst/>
          </a:prstGeom>
          <a:gradFill flip="none" rotWithShape="1">
            <a:gsLst>
              <a:gs pos="0">
                <a:srgbClr val="1A4588">
                  <a:shade val="30000"/>
                  <a:satMod val="115000"/>
                </a:srgbClr>
              </a:gs>
              <a:gs pos="50000">
                <a:srgbClr val="1A4588">
                  <a:shade val="67500"/>
                  <a:satMod val="115000"/>
                </a:srgbClr>
              </a:gs>
              <a:gs pos="100000">
                <a:srgbClr val="1A458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3B843C-79E6-8D23-9BDD-18B897E630D5}"/>
              </a:ext>
            </a:extLst>
          </p:cNvPr>
          <p:cNvSpPr/>
          <p:nvPr/>
        </p:nvSpPr>
        <p:spPr>
          <a:xfrm>
            <a:off x="371475" y="1484313"/>
            <a:ext cx="11449050" cy="511333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9D65BD-DBAD-3921-05C1-0D65BD0E6B6C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10F2015B-8294-D544-B16E-3B6A172AED12}"/>
              </a:ext>
            </a:extLst>
          </p:cNvPr>
          <p:cNvSpPr txBox="1">
            <a:spLocks/>
          </p:cNvSpPr>
          <p:nvPr/>
        </p:nvSpPr>
        <p:spPr>
          <a:xfrm>
            <a:off x="395219" y="83947"/>
            <a:ext cx="10515600" cy="11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목적 </a:t>
            </a:r>
            <a:r>
              <a:rPr lang="en-US" altLang="ko-KR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|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045D5-3F93-316A-652E-7C226E047A61}"/>
              </a:ext>
            </a:extLst>
          </p:cNvPr>
          <p:cNvSpPr txBox="1"/>
          <p:nvPr/>
        </p:nvSpPr>
        <p:spPr>
          <a:xfrm>
            <a:off x="1818823" y="579536"/>
            <a:ext cx="886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네이버 실시간 검색어</a:t>
            </a:r>
            <a:r>
              <a:rPr lang="en-US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</a:t>
            </a:r>
            <a:r>
              <a:rPr lang="ko-KR" altLang="en-US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기능이</a:t>
            </a:r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</a:t>
            </a:r>
            <a:r>
              <a:rPr lang="ko-KR" altLang="en-US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없어짐에 따라</a:t>
            </a:r>
            <a:r>
              <a:rPr lang="en-US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,</a:t>
            </a:r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</a:t>
            </a:r>
            <a:br>
              <a:rPr lang="en-US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</a:br>
            <a:r>
              <a:rPr lang="ko-KR" altLang="en-US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이를 </a:t>
            </a:r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대체하여 </a:t>
            </a:r>
            <a:r>
              <a:rPr lang="en-US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“</a:t>
            </a:r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빈도수가 높은 뉴스 키워드</a:t>
            </a:r>
            <a:r>
              <a:rPr lang="en-US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”</a:t>
            </a:r>
            <a:r>
              <a:rPr lang="ko-KR" altLang="ko-KR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를 </a:t>
            </a:r>
            <a:r>
              <a:rPr lang="ko-KR" altLang="en-US" sz="1800" b="1" kern="1200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알려주는 기능을 제공하고자 함</a:t>
            </a:r>
            <a:endParaRPr lang="ko-KR" altLang="en-US" dirty="0"/>
          </a:p>
        </p:txBody>
      </p:sp>
      <p:pic>
        <p:nvPicPr>
          <p:cNvPr id="27" name="Picture 2" descr="네이버 실시간 검색어 일부 개편…같은 연령대 관심사 먼저 표출">
            <a:extLst>
              <a:ext uri="{FF2B5EF4-FFF2-40B4-BE49-F238E27FC236}">
                <a16:creationId xmlns:a16="http://schemas.microsoft.com/office/drawing/2014/main" id="{DB491E7E-4A12-BED1-4D59-D7B0A49CD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0" r="54834" b="14240"/>
          <a:stretch/>
        </p:blipFill>
        <p:spPr bwMode="auto">
          <a:xfrm>
            <a:off x="1501767" y="2099730"/>
            <a:ext cx="3229257" cy="329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DA2EBC-89C9-D904-8D89-99D43710A11E}"/>
              </a:ext>
            </a:extLst>
          </p:cNvPr>
          <p:cNvSpPr txBox="1"/>
          <p:nvPr/>
        </p:nvSpPr>
        <p:spPr>
          <a:xfrm>
            <a:off x="1135168" y="5523790"/>
            <a:ext cx="3595856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 실시간 검색어</a:t>
            </a:r>
            <a:endParaRPr lang="en-US" altLang="ko-KR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0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0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출처</a:t>
            </a:r>
            <a:r>
              <a:rPr lang="en-US" altLang="ko-KR" sz="10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:https://www.hankyung.com/article/201910300339Y)</a:t>
            </a:r>
            <a:endParaRPr lang="ko-KR" altLang="en-US" sz="10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848D2A0-7720-D805-4824-81C87ECC7265}"/>
              </a:ext>
            </a:extLst>
          </p:cNvPr>
          <p:cNvSpPr/>
          <p:nvPr/>
        </p:nvSpPr>
        <p:spPr>
          <a:xfrm>
            <a:off x="5217705" y="3607115"/>
            <a:ext cx="1732548" cy="64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3E98CCD-9EE1-7564-0878-C157902F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866" y="2565229"/>
            <a:ext cx="2955113" cy="27301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DED0A9-A0E3-2376-AE9A-BD51A6A5FA3E}"/>
              </a:ext>
            </a:extLst>
          </p:cNvPr>
          <p:cNvSpPr txBox="1"/>
          <p:nvPr/>
        </p:nvSpPr>
        <p:spPr>
          <a:xfrm>
            <a:off x="8593282" y="5415279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결과 예시</a:t>
            </a:r>
          </a:p>
        </p:txBody>
      </p:sp>
    </p:spTree>
    <p:extLst>
      <p:ext uri="{BB962C8B-B14F-4D97-AF65-F5344CB8AC3E}">
        <p14:creationId xmlns:p14="http://schemas.microsoft.com/office/powerpoint/2010/main" val="191432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8F4FA4E-7CA3-5DBC-FA41-F5D62FC11A44}"/>
              </a:ext>
            </a:extLst>
          </p:cNvPr>
          <p:cNvSpPr/>
          <p:nvPr/>
        </p:nvSpPr>
        <p:spPr>
          <a:xfrm rot="10800000">
            <a:off x="-183302" y="-189186"/>
            <a:ext cx="9397941" cy="5255172"/>
          </a:xfrm>
          <a:prstGeom prst="triangle">
            <a:avLst/>
          </a:prstGeom>
          <a:gradFill flip="none" rotWithShape="1">
            <a:gsLst>
              <a:gs pos="0">
                <a:srgbClr val="1A4588">
                  <a:shade val="30000"/>
                  <a:satMod val="115000"/>
                </a:srgbClr>
              </a:gs>
              <a:gs pos="50000">
                <a:srgbClr val="1A4588">
                  <a:shade val="67500"/>
                  <a:satMod val="115000"/>
                </a:srgbClr>
              </a:gs>
              <a:gs pos="100000">
                <a:srgbClr val="1A458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2B60E5-A533-B332-E867-730EE1BFDC42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591A5-4946-5F29-3401-9C6DB1346C14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9A0EF-FBA2-7795-822B-970895448169}"/>
              </a:ext>
            </a:extLst>
          </p:cNvPr>
          <p:cNvSpPr txBox="1"/>
          <p:nvPr/>
        </p:nvSpPr>
        <p:spPr>
          <a:xfrm>
            <a:off x="2283808" y="477669"/>
            <a:ext cx="9313201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1.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페이지 접속 후 이슈를 알고 싶은 시간대를 입력 후 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‘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제출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’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버튼을 클릭한다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b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</a:b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  (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단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, 30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분 단위로 입력 가능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)</a:t>
            </a:r>
            <a:endParaRPr lang="ko-KR" altLang="ko-KR" b="1" dirty="0">
              <a:ln w="9525" cap="flat" cmpd="sng" algn="ctr">
                <a:solidFill>
                  <a:srgbClr val="FFFFFF">
                    <a:alpha val="10000"/>
                  </a:srgbClr>
                </a:solidFill>
                <a:prstDash val="solid"/>
                <a:round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2.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해당 시간대의 키워드로 생성된 </a:t>
            </a:r>
            <a:r>
              <a:rPr lang="ko-KR" altLang="ko-KR" b="1" dirty="0" err="1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워드클라우드를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확인한다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endParaRPr lang="ko-KR" altLang="ko-KR" b="1" dirty="0">
              <a:ln w="9525" cap="flat" cmpd="sng" algn="ctr">
                <a:solidFill>
                  <a:srgbClr val="FFFFFF">
                    <a:alpha val="10000"/>
                  </a:srgbClr>
                </a:solidFill>
                <a:prstDash val="solid"/>
                <a:round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3.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아래의  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‘TOP 5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키워드를 확인해보세요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!’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에 접속하면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, </a:t>
            </a:r>
            <a:r>
              <a:rPr lang="ko-KR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키워드와 함께 빈도가 표시된 담긴 막대 그래프와 도넛 차트를 볼 수 있다</a:t>
            </a:r>
            <a:r>
              <a:rPr lang="en-US" altLang="ko-KR" b="1" dirty="0">
                <a:ln w="9525" cap="flat" cmpd="sng" algn="ctr">
                  <a:solidFill>
                    <a:srgbClr val="FFFFFF">
                      <a:alpha val="1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endParaRPr lang="ko-KR" altLang="ko-KR" b="1" dirty="0">
              <a:ln w="9525" cap="flat" cmpd="sng" algn="ctr">
                <a:solidFill>
                  <a:srgbClr val="FFFFFF">
                    <a:alpha val="10000"/>
                  </a:srgbClr>
                </a:solidFill>
                <a:prstDash val="solid"/>
                <a:round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" name="제목 6">
            <a:extLst>
              <a:ext uri="{FF2B5EF4-FFF2-40B4-BE49-F238E27FC236}">
                <a16:creationId xmlns:a16="http://schemas.microsoft.com/office/drawing/2014/main" id="{31866318-6D00-F26A-0704-026B4A77DC80}"/>
              </a:ext>
            </a:extLst>
          </p:cNvPr>
          <p:cNvSpPr txBox="1">
            <a:spLocks/>
          </p:cNvSpPr>
          <p:nvPr/>
        </p:nvSpPr>
        <p:spPr>
          <a:xfrm>
            <a:off x="391205" y="81981"/>
            <a:ext cx="10515600" cy="11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작동 방법 </a:t>
            </a:r>
            <a:r>
              <a:rPr lang="en-US" altLang="ko-KR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|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596A92-108E-D3B9-0D6B-8EB6E3510C8D}"/>
              </a:ext>
            </a:extLst>
          </p:cNvPr>
          <p:cNvSpPr/>
          <p:nvPr/>
        </p:nvSpPr>
        <p:spPr>
          <a:xfrm>
            <a:off x="371475" y="2903220"/>
            <a:ext cx="11449050" cy="369443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CFA932-212C-E873-4491-0B4B8136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98" y="3852222"/>
            <a:ext cx="4289019" cy="23197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64DA21-936A-AECD-AB51-19A66E02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48" y="3851909"/>
            <a:ext cx="4289018" cy="23200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5F7516-61A4-4F23-ADFD-26B4ED8260EA}"/>
              </a:ext>
            </a:extLst>
          </p:cNvPr>
          <p:cNvSpPr txBox="1"/>
          <p:nvPr/>
        </p:nvSpPr>
        <p:spPr>
          <a:xfrm>
            <a:off x="2491741" y="6189686"/>
            <a:ext cx="121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초기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4FD95-4C89-6CF4-A28D-FADB80376F9F}"/>
              </a:ext>
            </a:extLst>
          </p:cNvPr>
          <p:cNvSpPr txBox="1"/>
          <p:nvPr/>
        </p:nvSpPr>
        <p:spPr>
          <a:xfrm>
            <a:off x="7730386" y="6178256"/>
            <a:ext cx="2704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 입력 및 제출 후 화면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79EF6B3-00ED-1FC5-0FBC-98B36E3C0CC1}"/>
              </a:ext>
            </a:extLst>
          </p:cNvPr>
          <p:cNvSpPr/>
          <p:nvPr/>
        </p:nvSpPr>
        <p:spPr>
          <a:xfrm>
            <a:off x="6033607" y="4755318"/>
            <a:ext cx="509292" cy="2273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B27D77-C200-9400-53D7-E8981D045B87}"/>
              </a:ext>
            </a:extLst>
          </p:cNvPr>
          <p:cNvSpPr/>
          <p:nvPr/>
        </p:nvSpPr>
        <p:spPr>
          <a:xfrm>
            <a:off x="8623651" y="3993540"/>
            <a:ext cx="2077293" cy="1745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483B1C-A190-88F9-671A-AF702E0C31AC}"/>
              </a:ext>
            </a:extLst>
          </p:cNvPr>
          <p:cNvSpPr txBox="1"/>
          <p:nvPr/>
        </p:nvSpPr>
        <p:spPr>
          <a:xfrm>
            <a:off x="8553110" y="3537258"/>
            <a:ext cx="26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E739AD-A7CF-212E-E8C2-1B6EE7D0B9DC}"/>
              </a:ext>
            </a:extLst>
          </p:cNvPr>
          <p:cNvSpPr/>
          <p:nvPr/>
        </p:nvSpPr>
        <p:spPr>
          <a:xfrm>
            <a:off x="9477056" y="5874428"/>
            <a:ext cx="1611419" cy="18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680652-5E2A-0A68-B1FF-20B2BE4A2C66}"/>
              </a:ext>
            </a:extLst>
          </p:cNvPr>
          <p:cNvSpPr txBox="1"/>
          <p:nvPr/>
        </p:nvSpPr>
        <p:spPr>
          <a:xfrm>
            <a:off x="11065897" y="5696744"/>
            <a:ext cx="26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3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892AFB-19FB-BD2A-C537-9C913A792F14}"/>
              </a:ext>
            </a:extLst>
          </p:cNvPr>
          <p:cNvSpPr/>
          <p:nvPr/>
        </p:nvSpPr>
        <p:spPr>
          <a:xfrm>
            <a:off x="918398" y="3834814"/>
            <a:ext cx="2008875" cy="15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CBA0BF-609B-51AF-2578-A88057898318}"/>
              </a:ext>
            </a:extLst>
          </p:cNvPr>
          <p:cNvSpPr txBox="1"/>
          <p:nvPr/>
        </p:nvSpPr>
        <p:spPr>
          <a:xfrm>
            <a:off x="634796" y="3677998"/>
            <a:ext cx="26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1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528FEF7-1837-413D-F751-B4067DBF3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06" t="17492" r="34985" b="20986"/>
          <a:stretch/>
        </p:blipFill>
        <p:spPr>
          <a:xfrm>
            <a:off x="211116" y="2188212"/>
            <a:ext cx="1795304" cy="1189509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1226BBF-C4AB-F642-FEA9-76DF5E4588F7}"/>
              </a:ext>
            </a:extLst>
          </p:cNvPr>
          <p:cNvCxnSpPr>
            <a:cxnSpLocks/>
          </p:cNvCxnSpPr>
          <p:nvPr/>
        </p:nvCxnSpPr>
        <p:spPr>
          <a:xfrm rot="10800000">
            <a:off x="2151635" y="3429001"/>
            <a:ext cx="425051" cy="3616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0D7459-6872-2C2C-7A2D-7C14CDDCCE7C}"/>
              </a:ext>
            </a:extLst>
          </p:cNvPr>
          <p:cNvSpPr txBox="1"/>
          <p:nvPr/>
        </p:nvSpPr>
        <p:spPr>
          <a:xfrm>
            <a:off x="312761" y="3298727"/>
            <a:ext cx="1415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날짜 선택 형식</a:t>
            </a:r>
          </a:p>
        </p:txBody>
      </p:sp>
    </p:spTree>
    <p:extLst>
      <p:ext uri="{BB962C8B-B14F-4D97-AF65-F5344CB8AC3E}">
        <p14:creationId xmlns:p14="http://schemas.microsoft.com/office/powerpoint/2010/main" val="83452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8F4FA4E-7CA3-5DBC-FA41-F5D62FC11A44}"/>
              </a:ext>
            </a:extLst>
          </p:cNvPr>
          <p:cNvSpPr/>
          <p:nvPr/>
        </p:nvSpPr>
        <p:spPr>
          <a:xfrm rot="10800000">
            <a:off x="-183302" y="-189186"/>
            <a:ext cx="9397941" cy="5255172"/>
          </a:xfrm>
          <a:prstGeom prst="triangle">
            <a:avLst/>
          </a:prstGeom>
          <a:gradFill flip="none" rotWithShape="1">
            <a:gsLst>
              <a:gs pos="0">
                <a:srgbClr val="1A4588">
                  <a:shade val="30000"/>
                  <a:satMod val="115000"/>
                </a:srgbClr>
              </a:gs>
              <a:gs pos="50000">
                <a:srgbClr val="1A4588">
                  <a:shade val="67500"/>
                  <a:satMod val="115000"/>
                </a:srgbClr>
              </a:gs>
              <a:gs pos="100000">
                <a:srgbClr val="1A458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FA3CA6-E9FF-69E5-EC26-A4C561FA56AC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3DF222-D06D-475D-6BE9-6761D9B85A38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6">
            <a:extLst>
              <a:ext uri="{FF2B5EF4-FFF2-40B4-BE49-F238E27FC236}">
                <a16:creationId xmlns:a16="http://schemas.microsoft.com/office/drawing/2014/main" id="{1917D00F-F959-CF35-8BDC-EE857E83DC5B}"/>
              </a:ext>
            </a:extLst>
          </p:cNvPr>
          <p:cNvSpPr txBox="1">
            <a:spLocks/>
          </p:cNvSpPr>
          <p:nvPr/>
        </p:nvSpPr>
        <p:spPr>
          <a:xfrm>
            <a:off x="389573" y="83467"/>
            <a:ext cx="10515600" cy="11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작동 결과 예시 </a:t>
            </a:r>
            <a:r>
              <a:rPr lang="en-US" altLang="ko-KR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|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D07129-222D-2AD7-8AFE-9F0EC7443298}"/>
              </a:ext>
            </a:extLst>
          </p:cNvPr>
          <p:cNvSpPr/>
          <p:nvPr/>
        </p:nvSpPr>
        <p:spPr>
          <a:xfrm>
            <a:off x="371475" y="1484312"/>
            <a:ext cx="11449050" cy="511333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8AEF82A-F896-376D-6217-DA788F2EB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33" y="1755268"/>
            <a:ext cx="3446922" cy="186427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4F268E0-4E45-AB95-4319-724D6776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33" y="1766446"/>
            <a:ext cx="3446922" cy="18645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2DCC1C5-6AB3-4446-B611-159B2D671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644" y="4333584"/>
            <a:ext cx="3446922" cy="186542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A8134D6-0A37-1E6A-1098-5CD99A937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944" y="4333584"/>
            <a:ext cx="3446922" cy="186542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D339167-677A-455B-CBBA-30392F4C2EF1}"/>
              </a:ext>
            </a:extLst>
          </p:cNvPr>
          <p:cNvSpPr txBox="1"/>
          <p:nvPr/>
        </p:nvSpPr>
        <p:spPr>
          <a:xfrm>
            <a:off x="2725842" y="3710243"/>
            <a:ext cx="113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초기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360E9F-8E1B-0813-B3F0-5173CB2A5390}"/>
              </a:ext>
            </a:extLst>
          </p:cNvPr>
          <p:cNvSpPr txBox="1"/>
          <p:nvPr/>
        </p:nvSpPr>
        <p:spPr>
          <a:xfrm>
            <a:off x="7595034" y="3710243"/>
            <a:ext cx="2634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시간 입력 및 제출 후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75D701-6EDC-D9C2-EAFD-29B20447819B}"/>
              </a:ext>
            </a:extLst>
          </p:cNvPr>
          <p:cNvSpPr txBox="1"/>
          <p:nvPr/>
        </p:nvSpPr>
        <p:spPr>
          <a:xfrm>
            <a:off x="2135188" y="6248825"/>
            <a:ext cx="2176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세부 정보 화면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막대 그래프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723CAF9-1178-F413-79A1-109DECD4EF5F}"/>
              </a:ext>
            </a:extLst>
          </p:cNvPr>
          <p:cNvSpPr/>
          <p:nvPr/>
        </p:nvSpPr>
        <p:spPr>
          <a:xfrm>
            <a:off x="5818361" y="2686224"/>
            <a:ext cx="545358" cy="201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553C3F5F-C6B6-9996-B221-5015D73A5B45}"/>
              </a:ext>
            </a:extLst>
          </p:cNvPr>
          <p:cNvSpPr/>
          <p:nvPr/>
        </p:nvSpPr>
        <p:spPr>
          <a:xfrm>
            <a:off x="8566708" y="3986903"/>
            <a:ext cx="716727" cy="215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87079F8F-F9CF-758C-FDF1-16A79F9F0BD1}"/>
              </a:ext>
            </a:extLst>
          </p:cNvPr>
          <p:cNvSpPr/>
          <p:nvPr/>
        </p:nvSpPr>
        <p:spPr>
          <a:xfrm>
            <a:off x="5785163" y="5133533"/>
            <a:ext cx="605953" cy="22737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DA0E1F-C6FF-CAD0-9AFB-78665EE655D0}"/>
              </a:ext>
            </a:extLst>
          </p:cNvPr>
          <p:cNvSpPr txBox="1"/>
          <p:nvPr/>
        </p:nvSpPr>
        <p:spPr>
          <a:xfrm>
            <a:off x="8062793" y="6243142"/>
            <a:ext cx="2010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세부 정보 화면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도넛 그래프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31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9D65BD-DBAD-3921-05C1-0D65BD0E6B6C}"/>
              </a:ext>
            </a:extLst>
          </p:cNvPr>
          <p:cNvSpPr/>
          <p:nvPr/>
        </p:nvSpPr>
        <p:spPr>
          <a:xfrm>
            <a:off x="10258097" y="283779"/>
            <a:ext cx="1692165" cy="1177159"/>
          </a:xfrm>
          <a:prstGeom prst="rect">
            <a:avLst/>
          </a:prstGeom>
          <a:solidFill>
            <a:srgbClr val="0D31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8F4FA4E-7CA3-5DBC-FA41-F5D62FC11A44}"/>
              </a:ext>
            </a:extLst>
          </p:cNvPr>
          <p:cNvSpPr/>
          <p:nvPr/>
        </p:nvSpPr>
        <p:spPr>
          <a:xfrm rot="10800000">
            <a:off x="-183302" y="-189186"/>
            <a:ext cx="9397941" cy="5255172"/>
          </a:xfrm>
          <a:prstGeom prst="triangle">
            <a:avLst/>
          </a:prstGeom>
          <a:gradFill flip="none" rotWithShape="1">
            <a:gsLst>
              <a:gs pos="0">
                <a:srgbClr val="1A4588">
                  <a:shade val="30000"/>
                  <a:satMod val="115000"/>
                </a:srgbClr>
              </a:gs>
              <a:gs pos="50000">
                <a:srgbClr val="1A4588">
                  <a:shade val="67500"/>
                  <a:satMod val="115000"/>
                </a:srgbClr>
              </a:gs>
              <a:gs pos="100000">
                <a:srgbClr val="1A458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6880F9-421F-83BF-E328-9670F152B60C}"/>
              </a:ext>
            </a:extLst>
          </p:cNvPr>
          <p:cNvSpPr/>
          <p:nvPr/>
        </p:nvSpPr>
        <p:spPr>
          <a:xfrm>
            <a:off x="371475" y="1484313"/>
            <a:ext cx="11449050" cy="511333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10F2015B-8294-D544-B16E-3B6A172AED12}"/>
              </a:ext>
            </a:extLst>
          </p:cNvPr>
          <p:cNvSpPr txBox="1">
            <a:spLocks/>
          </p:cNvSpPr>
          <p:nvPr/>
        </p:nvSpPr>
        <p:spPr>
          <a:xfrm>
            <a:off x="395219" y="83947"/>
            <a:ext cx="10515600" cy="11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8000" b="1" kern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결론 </a:t>
            </a:r>
            <a:r>
              <a:rPr lang="en-US" altLang="ko-KR" sz="4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</a:rPr>
              <a:t>|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6FA34-AE0F-1853-7302-BDEE3F8F3903}"/>
              </a:ext>
            </a:extLst>
          </p:cNvPr>
          <p:cNvSpPr txBox="1"/>
          <p:nvPr/>
        </p:nvSpPr>
        <p:spPr>
          <a:xfrm>
            <a:off x="395219" y="1816768"/>
            <a:ext cx="11311507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ts val="1050"/>
            </a:pPr>
            <a:r>
              <a:rPr lang="en-US" altLang="ko-KR" sz="1800" b="1" kern="120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•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실시간 뉴스 키워드를 확인함으로써 선택한 시간에 발생한 이슈를 파악할 수 있다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.</a:t>
            </a:r>
            <a:endParaRPr lang="ko-KR" altLang="ko-KR" sz="2000" dirty="0">
              <a:effectLst/>
            </a:endParaRPr>
          </a:p>
          <a:p>
            <a:pPr marL="228600" indent="-228600" algn="l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• </a:t>
            </a:r>
            <a:r>
              <a:rPr lang="ko-KR" altLang="ko-KR" sz="2000" b="1" kern="1200" dirty="0" err="1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워드클라우드를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 통해 직관적으로 빈도가 높은 키워드를 확인할 수 있다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.</a:t>
            </a:r>
            <a:endParaRPr lang="ko-KR" altLang="ko-KR" sz="2000" dirty="0">
              <a:effectLst/>
            </a:endParaRPr>
          </a:p>
          <a:p>
            <a:pPr marL="228600" indent="-228600" algn="l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• 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막대 그래프를 통해 상위 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10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개 단어의 빈도수를 확인할 수 있다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.</a:t>
            </a:r>
            <a:endParaRPr lang="ko-KR" altLang="ko-KR" sz="2000" dirty="0">
              <a:effectLst/>
            </a:endParaRPr>
          </a:p>
          <a:p>
            <a:pPr marL="228600" indent="-228600" algn="l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• 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도넛 차트를 통해 상위 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10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개 단어의 비율을 확인할 수 있다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.</a:t>
            </a:r>
            <a:endParaRPr lang="ko-KR" altLang="ko-KR" sz="2000" dirty="0">
              <a:effectLst/>
            </a:endParaRPr>
          </a:p>
          <a:p>
            <a:pPr marL="228600" indent="-228600" algn="l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• 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사용자는 상위 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5</a:t>
            </a:r>
            <a:r>
              <a:rPr lang="ko-KR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개 단어와 함께 링크를 제공 받아 핫 키워드 관련 뉴스를 확인할 수 있다</a:t>
            </a:r>
            <a:r>
              <a:rPr lang="en-US" altLang="ko-KR" sz="2000" b="1" kern="1200" dirty="0">
                <a:solidFill>
                  <a:srgbClr val="000000"/>
                </a:solidFill>
                <a:effectLst/>
                <a:ea typeface="나눔고딕" panose="020D0604000000000000" pitchFamily="50" charset="-127"/>
                <a:cs typeface="+mn-cs"/>
              </a:rPr>
              <a:t>.</a:t>
            </a:r>
            <a:endParaRPr lang="ko-KR" altLang="ko-KR" sz="2000" dirty="0">
              <a:effectLst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F5D7E-FF4A-73DC-F04C-14CE3180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55" y="4990156"/>
            <a:ext cx="1465797" cy="12524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0DF615-33CD-E81F-C4DB-B1FD7A8D67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3"/>
          <a:stretch/>
        </p:blipFill>
        <p:spPr>
          <a:xfrm>
            <a:off x="4284843" y="4990156"/>
            <a:ext cx="1583125" cy="1318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E022CA-CA4B-DF32-59E2-A3F59178B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559" y="4990156"/>
            <a:ext cx="1583125" cy="1344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531E86-E407-9499-BC03-D25AE7EB4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275" y="4990156"/>
            <a:ext cx="1455748" cy="13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9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676525" y="2868589"/>
            <a:ext cx="6838950" cy="1223694"/>
          </a:xfrm>
        </p:spPr>
        <p:txBody>
          <a:bodyPr>
            <a:noAutofit/>
          </a:bodyPr>
          <a:lstStyle/>
          <a:p>
            <a:r>
              <a:rPr lang="en-US" altLang="ko-KR" sz="9600" dirty="0">
                <a:latin typeface="+mj-lt"/>
              </a:rPr>
              <a:t>Thank you</a:t>
            </a:r>
            <a:endParaRPr lang="ko-KR" altLang="en-US" sz="9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BCE5C-AA98-3633-7953-8416A06D48CC}"/>
              </a:ext>
            </a:extLst>
          </p:cNvPr>
          <p:cNvSpPr/>
          <p:nvPr/>
        </p:nvSpPr>
        <p:spPr>
          <a:xfrm>
            <a:off x="10755630" y="240030"/>
            <a:ext cx="1177290" cy="10058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05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250</Words>
  <Application>Microsoft Office PowerPoint</Application>
  <PresentationFormat>와이드스크린</PresentationFormat>
  <Paragraphs>36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S-Core Dream 5 Medium</vt:lpstr>
      <vt:lpstr>나눔고딕</vt:lpstr>
      <vt:lpstr>나눔고딕 ExtraBold</vt:lpstr>
      <vt:lpstr>맑은 고딕</vt:lpstr>
      <vt:lpstr>조선일보명조</vt:lpstr>
      <vt:lpstr>Agency FB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딥플의 PLAYGROUND</dc:creator>
  <cp:lastModifiedBy>yunsuyeon</cp:lastModifiedBy>
  <cp:revision>21</cp:revision>
  <dcterms:created xsi:type="dcterms:W3CDTF">2018-05-08T01:26:40Z</dcterms:created>
  <dcterms:modified xsi:type="dcterms:W3CDTF">2024-04-22T07:47:49Z</dcterms:modified>
</cp:coreProperties>
</file>